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57" r:id="rId2"/>
    <p:sldId id="260" r:id="rId3"/>
    <p:sldId id="263" r:id="rId4"/>
    <p:sldId id="267" r:id="rId5"/>
    <p:sldId id="261" r:id="rId6"/>
    <p:sldId id="264" r:id="rId7"/>
    <p:sldId id="266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9D"/>
    <a:srgbClr val="F8C0C7"/>
    <a:srgbClr val="2A2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88824" autoAdjust="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9B0E5-991E-4755-8856-A5733A0E11F4}" type="datetimeFigureOut">
              <a:rPr lang="ko-KR" altLang="en-US" smtClean="0"/>
              <a:t>2022-01-18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58AA7-0ABD-4397-AE32-3A0F107EC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96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8AA7-0ABD-4397-AE32-3A0F107ECB8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08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8AA7-0ABD-4397-AE32-3A0F107ECB8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838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8AA7-0ABD-4397-AE32-3A0F107ECB8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3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8AA7-0ABD-4397-AE32-3A0F107ECB8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51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8AA7-0ABD-4397-AE32-3A0F107ECB8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3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8AA7-0ABD-4397-AE32-3A0F107ECB8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0189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58AA7-0ABD-4397-AE32-3A0F107ECB8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896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E4F0C-72F1-47F2-A773-C5BE4E7CA5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35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521FB5-FFA8-488F-A7C6-4E0695BA1D5E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66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688B1-1937-4E28-B5F4-59D5CD85E99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858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5404E-731A-49A8-B45D-A49C1BF11D0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61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9B023-D5A1-4DD6-AA69-492F6AFA86C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8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01025-C8FB-4323-8062-55E0CFACEE9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9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E91DA3-6E3D-4D94-81CC-30EC729A8CE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596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149CB3-E1A3-4EE4-8441-DCCB05A19F4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34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3FCE-1D7A-41C2-A870-62C628B67F6F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20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1E434-C992-42B9-9985-7C95E30E54ED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9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34D31-508F-43D9-8F17-10B608CE0E69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205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863AA-02D9-43F8-AC9B-4DD8E22983B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86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455075" y="2466745"/>
            <a:ext cx="5631775" cy="1675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b="1" i="1" kern="0" dirty="0">
                <a:solidFill>
                  <a:prstClr val="white"/>
                </a:solidFill>
              </a:rPr>
              <a:t>UI </a:t>
            </a:r>
            <a:r>
              <a:rPr lang="en-US" altLang="ko-KR" sz="4800" b="1" i="1" kern="0" dirty="0">
                <a:solidFill>
                  <a:prstClr val="white"/>
                </a:solidFill>
              </a:rPr>
              <a:t>PRESENTATION</a:t>
            </a:r>
            <a:r>
              <a:rPr lang="en-US" altLang="ko-KR" sz="4400" b="1" i="1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100" kern="0" dirty="0">
                <a:solidFill>
                  <a:prstClr val="white"/>
                </a:solidFill>
              </a:rPr>
              <a:t>12</a:t>
            </a:r>
            <a:r>
              <a:rPr lang="ko-KR" altLang="en-US" sz="1100" kern="0" dirty="0">
                <a:solidFill>
                  <a:prstClr val="white"/>
                </a:solidFill>
              </a:rPr>
              <a:t>주차</a:t>
            </a:r>
            <a:r>
              <a:rPr lang="en-US" altLang="ko-KR" sz="1100" kern="0" dirty="0">
                <a:solidFill>
                  <a:prstClr val="white"/>
                </a:solidFill>
              </a:rPr>
              <a:t> UI</a:t>
            </a:r>
            <a:r>
              <a:rPr lang="ko-KR" altLang="en-US" sz="1100" kern="0" dirty="0">
                <a:solidFill>
                  <a:prstClr val="white"/>
                </a:solidFill>
              </a:rPr>
              <a:t> 구현</a:t>
            </a:r>
            <a:r>
              <a:rPr lang="en-US" altLang="ko-KR" sz="1100" kern="0" dirty="0">
                <a:solidFill>
                  <a:prstClr val="white"/>
                </a:solidFill>
              </a:rPr>
              <a:t>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1100" kern="0" dirty="0">
                <a:solidFill>
                  <a:prstClr val="white"/>
                </a:solidFill>
              </a:rPr>
              <a:t>스마트 웹 자바과정</a:t>
            </a:r>
            <a:r>
              <a:rPr lang="en-US" altLang="ko-KR" sz="1100" kern="0" dirty="0">
                <a:solidFill>
                  <a:prstClr val="white"/>
                </a:solidFill>
              </a:rPr>
              <a:t> </a:t>
            </a:r>
            <a:r>
              <a:rPr lang="ko-KR" altLang="en-US" sz="1100" kern="0" dirty="0">
                <a:solidFill>
                  <a:prstClr val="white"/>
                </a:solidFill>
              </a:rPr>
              <a:t>가민지</a:t>
            </a:r>
            <a:endParaRPr lang="en-US" altLang="ko-KR" sz="2400" i="1" kern="0" dirty="0">
              <a:solidFill>
                <a:prstClr val="white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15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E5DBD5-D495-4F1D-BE5F-A7B00A0D6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148" y="459233"/>
            <a:ext cx="7452463" cy="3094733"/>
          </a:xfrm>
          <a:prstGeom prst="rect">
            <a:avLst/>
          </a:prstGeom>
        </p:spPr>
      </p:pic>
      <p:pic>
        <p:nvPicPr>
          <p:cNvPr id="9" name="그래픽 8" descr="두 번 탭 제스처 윤곽선">
            <a:extLst>
              <a:ext uri="{FF2B5EF4-FFF2-40B4-BE49-F238E27FC236}">
                <a16:creationId xmlns:a16="http://schemas.microsoft.com/office/drawing/2014/main" id="{DA08547F-24B1-4EC9-AF04-ED752ED00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53846" y="1798310"/>
            <a:ext cx="987332" cy="987332"/>
          </a:xfrm>
          <a:prstGeom prst="rect">
            <a:avLst/>
          </a:prstGeom>
        </p:spPr>
      </p:pic>
      <p:pic>
        <p:nvPicPr>
          <p:cNvPr id="12" name="그래픽 11" descr="두 번 탭 제스처 윤곽선">
            <a:extLst>
              <a:ext uri="{FF2B5EF4-FFF2-40B4-BE49-F238E27FC236}">
                <a16:creationId xmlns:a16="http://schemas.microsoft.com/office/drawing/2014/main" id="{4857FBBE-59DC-438C-AA33-4CE125EBF4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3069" y="2426960"/>
            <a:ext cx="987332" cy="987332"/>
          </a:xfrm>
          <a:prstGeom prst="rect">
            <a:avLst/>
          </a:prstGeom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03B8C20-BF79-4B95-B016-165227B5F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827377"/>
              </p:ext>
            </p:extLst>
          </p:nvPr>
        </p:nvGraphicFramePr>
        <p:xfrm>
          <a:off x="1543050" y="4065269"/>
          <a:ext cx="9391651" cy="23334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46640">
                  <a:extLst>
                    <a:ext uri="{9D8B030D-6E8A-4147-A177-3AD203B41FA5}">
                      <a16:colId xmlns:a16="http://schemas.microsoft.com/office/drawing/2014/main" val="623400222"/>
                    </a:ext>
                  </a:extLst>
                </a:gridCol>
                <a:gridCol w="5514443">
                  <a:extLst>
                    <a:ext uri="{9D8B030D-6E8A-4147-A177-3AD203B41FA5}">
                      <a16:colId xmlns:a16="http://schemas.microsoft.com/office/drawing/2014/main" val="1775767150"/>
                    </a:ext>
                  </a:extLst>
                </a:gridCol>
                <a:gridCol w="1530568">
                  <a:extLst>
                    <a:ext uri="{9D8B030D-6E8A-4147-A177-3AD203B41FA5}">
                      <a16:colId xmlns:a16="http://schemas.microsoft.com/office/drawing/2014/main" val="3040270881"/>
                    </a:ext>
                  </a:extLst>
                </a:gridCol>
              </a:tblGrid>
              <a:tr h="5833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 언어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93808"/>
                  </a:ext>
                </a:extLst>
              </a:tr>
              <a:tr h="5833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글자 타이핑 효과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main-title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을 누르면 글자가 </a:t>
                      </a:r>
                      <a:r>
                        <a:rPr lang="ko-KR" altLang="en-US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타이핑되는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효과 구현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JQuery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8917"/>
                  </a:ext>
                </a:extLst>
              </a:tr>
              <a:tr h="5833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글자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on&amp;off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버튼을 누르면 글자가 나타나는 효과 구현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JQuery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6183138"/>
                  </a:ext>
                </a:extLst>
              </a:tr>
              <a:tr h="583374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버튼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hover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버튼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mouseover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하면 디자인이 변하는 효과 구현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CSS3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774357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4267CBA-B2BA-4B91-857F-BB57097641E2}"/>
              </a:ext>
            </a:extLst>
          </p:cNvPr>
          <p:cNvSpPr txBox="1"/>
          <p:nvPr/>
        </p:nvSpPr>
        <p:spPr>
          <a:xfrm>
            <a:off x="114300" y="110984"/>
            <a:ext cx="168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1. background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30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03B8C20-BF79-4B95-B016-165227B5F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455600"/>
              </p:ext>
            </p:extLst>
          </p:nvPr>
        </p:nvGraphicFramePr>
        <p:xfrm>
          <a:off x="971550" y="3829050"/>
          <a:ext cx="10477499" cy="231977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623400222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1775767150"/>
                    </a:ext>
                  </a:extLst>
                </a:gridCol>
                <a:gridCol w="1714499">
                  <a:extLst>
                    <a:ext uri="{9D8B030D-6E8A-4147-A177-3AD203B41FA5}">
                      <a16:colId xmlns:a16="http://schemas.microsoft.com/office/drawing/2014/main" val="3040270881"/>
                    </a:ext>
                  </a:extLst>
                </a:gridCol>
              </a:tblGrid>
              <a:tr h="490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 언어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93808"/>
                  </a:ext>
                </a:extLst>
              </a:tr>
              <a:tr h="9146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nav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bar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scrolling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일정 스크롤을 내리면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nav bar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디자인이 변하는 효과 구현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CSS3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JQuery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8917"/>
                  </a:ext>
                </a:extLst>
              </a:tr>
              <a:tr h="9146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nav bar click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nav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항목을 클릭하면 특정 화면으로 </a:t>
                      </a:r>
                      <a:r>
                        <a:rPr lang="ko-KR" altLang="en-US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스크롤링되는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효과 구현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JQuery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algn="l" latinLnBrk="1"/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6183138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A51A3F0-F81A-4785-825C-97128966D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43"/>
          <a:stretch/>
        </p:blipFill>
        <p:spPr>
          <a:xfrm>
            <a:off x="0" y="1329571"/>
            <a:ext cx="12192000" cy="539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FB812A-A9D9-4EE0-9607-E325D946D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40921"/>
            <a:ext cx="12192000" cy="423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57921F-B4DE-4A5E-9237-15FDF8B294B9}"/>
              </a:ext>
            </a:extLst>
          </p:cNvPr>
          <p:cNvSpPr txBox="1"/>
          <p:nvPr/>
        </p:nvSpPr>
        <p:spPr>
          <a:xfrm>
            <a:off x="114300" y="110984"/>
            <a:ext cx="122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nav bar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래픽 13" descr="두 번 탭 제스처 윤곽선">
            <a:extLst>
              <a:ext uri="{FF2B5EF4-FFF2-40B4-BE49-F238E27FC236}">
                <a16:creationId xmlns:a16="http://schemas.microsoft.com/office/drawing/2014/main" id="{DE39E22A-922D-409B-9744-1D02D8479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4394" y="2422867"/>
            <a:ext cx="987332" cy="987332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19754713-F3F1-453B-99CB-4C7445303E7A}"/>
              </a:ext>
            </a:extLst>
          </p:cNvPr>
          <p:cNvSpPr/>
          <p:nvPr/>
        </p:nvSpPr>
        <p:spPr>
          <a:xfrm>
            <a:off x="5495925" y="1694411"/>
            <a:ext cx="514350" cy="423958"/>
          </a:xfrm>
          <a:prstGeom prst="down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6447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103B8C20-BF79-4B95-B016-165227B5F0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110580"/>
              </p:ext>
            </p:extLst>
          </p:nvPr>
        </p:nvGraphicFramePr>
        <p:xfrm>
          <a:off x="1000126" y="4929487"/>
          <a:ext cx="10477499" cy="140510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623400222"/>
                    </a:ext>
                  </a:extLst>
                </a:gridCol>
                <a:gridCol w="6705600">
                  <a:extLst>
                    <a:ext uri="{9D8B030D-6E8A-4147-A177-3AD203B41FA5}">
                      <a16:colId xmlns:a16="http://schemas.microsoft.com/office/drawing/2014/main" val="1775767150"/>
                    </a:ext>
                  </a:extLst>
                </a:gridCol>
                <a:gridCol w="1714499">
                  <a:extLst>
                    <a:ext uri="{9D8B030D-6E8A-4147-A177-3AD203B41FA5}">
                      <a16:colId xmlns:a16="http://schemas.microsoft.com/office/drawing/2014/main" val="3040270881"/>
                    </a:ext>
                  </a:extLst>
                </a:gridCol>
              </a:tblGrid>
              <a:tr h="4904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 언어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93808"/>
                  </a:ext>
                </a:extLst>
              </a:tr>
              <a:tr h="9146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scroll opacity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일정 스크롤을 내리면 투명했던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div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박스가 보이게 설정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CSS3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, </a:t>
                      </a:r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JQuery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89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D57921F-B4DE-4A5E-9237-15FDF8B294B9}"/>
              </a:ext>
            </a:extLst>
          </p:cNvPr>
          <p:cNvSpPr txBox="1"/>
          <p:nvPr/>
        </p:nvSpPr>
        <p:spPr>
          <a:xfrm>
            <a:off x="114300" y="110984"/>
            <a:ext cx="122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2. nav bar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40862B5-434E-429A-BE31-4D985D075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519"/>
          <a:stretch/>
        </p:blipFill>
        <p:spPr>
          <a:xfrm>
            <a:off x="2657475" y="256083"/>
            <a:ext cx="7381875" cy="113742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1660112-3A72-4582-B94D-D38770656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75" y="1628374"/>
            <a:ext cx="7381875" cy="127644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98DE4EC-4714-4101-B902-1289E9D17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286"/>
          <a:stretch/>
        </p:blipFill>
        <p:spPr>
          <a:xfrm>
            <a:off x="2657475" y="3093567"/>
            <a:ext cx="7381875" cy="1398575"/>
          </a:xfrm>
          <a:prstGeom prst="rect">
            <a:avLst/>
          </a:prstGeom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BDB7CAA4-792E-4DBC-AB2B-931D957F1C35}"/>
              </a:ext>
            </a:extLst>
          </p:cNvPr>
          <p:cNvSpPr/>
          <p:nvPr/>
        </p:nvSpPr>
        <p:spPr>
          <a:xfrm>
            <a:off x="6091237" y="1437027"/>
            <a:ext cx="514350" cy="42395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5F4456C1-7244-436A-9108-90615D817853}"/>
              </a:ext>
            </a:extLst>
          </p:cNvPr>
          <p:cNvSpPr/>
          <p:nvPr/>
        </p:nvSpPr>
        <p:spPr>
          <a:xfrm>
            <a:off x="6091237" y="2949517"/>
            <a:ext cx="514350" cy="423958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376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76ECA8-69FB-4914-A0EE-566AA2EB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376" y="420360"/>
            <a:ext cx="4944794" cy="152458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494F71-33A3-4E1D-A8A8-26E43B339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376" y="2001428"/>
            <a:ext cx="4934952" cy="2533275"/>
          </a:xfrm>
          <a:prstGeom prst="rect">
            <a:avLst/>
          </a:prstGeom>
        </p:spPr>
      </p:pic>
      <p:pic>
        <p:nvPicPr>
          <p:cNvPr id="7" name="그래픽 6" descr="두 번 탭 제스처 윤곽선">
            <a:extLst>
              <a:ext uri="{FF2B5EF4-FFF2-40B4-BE49-F238E27FC236}">
                <a16:creationId xmlns:a16="http://schemas.microsoft.com/office/drawing/2014/main" id="{4C3DF0E7-FAE5-44BF-993B-213578FA5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7336" y="359364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54A245-6756-4BE9-9B71-EDFF8DF11F49}"/>
              </a:ext>
            </a:extLst>
          </p:cNvPr>
          <p:cNvSpPr txBox="1"/>
          <p:nvPr/>
        </p:nvSpPr>
        <p:spPr>
          <a:xfrm>
            <a:off x="114300" y="110984"/>
            <a:ext cx="177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article-works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3" name="표 7">
            <a:extLst>
              <a:ext uri="{FF2B5EF4-FFF2-40B4-BE49-F238E27FC236}">
                <a16:creationId xmlns:a16="http://schemas.microsoft.com/office/drawing/2014/main" id="{F2A32786-2E0E-4C6C-90A2-88DC86E0FC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612194"/>
              </p:ext>
            </p:extLst>
          </p:nvPr>
        </p:nvGraphicFramePr>
        <p:xfrm>
          <a:off x="1704975" y="4987146"/>
          <a:ext cx="9077324" cy="13692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13254">
                  <a:extLst>
                    <a:ext uri="{9D8B030D-6E8A-4147-A177-3AD203B41FA5}">
                      <a16:colId xmlns:a16="http://schemas.microsoft.com/office/drawing/2014/main" val="623400222"/>
                    </a:ext>
                  </a:extLst>
                </a:gridCol>
                <a:gridCol w="5483986">
                  <a:extLst>
                    <a:ext uri="{9D8B030D-6E8A-4147-A177-3AD203B41FA5}">
                      <a16:colId xmlns:a16="http://schemas.microsoft.com/office/drawing/2014/main" val="1775767150"/>
                    </a:ext>
                  </a:extLst>
                </a:gridCol>
                <a:gridCol w="1780084">
                  <a:extLst>
                    <a:ext uri="{9D8B030D-6E8A-4147-A177-3AD203B41FA5}">
                      <a16:colId xmlns:a16="http://schemas.microsoft.com/office/drawing/2014/main" val="3040270881"/>
                    </a:ext>
                  </a:extLst>
                </a:gridCol>
              </a:tblGrid>
              <a:tr h="6846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 언어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93808"/>
                  </a:ext>
                </a:extLst>
              </a:tr>
              <a:tr h="68460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hover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mouse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over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하면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hover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기능을 나타내는 효과 구현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CSS3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8917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80BEF426-04DB-4C92-A79E-7E6AABBC5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2351" y="546991"/>
            <a:ext cx="2216319" cy="3850441"/>
          </a:xfrm>
          <a:prstGeom prst="rect">
            <a:avLst/>
          </a:prstGeom>
        </p:spPr>
      </p:pic>
      <p:pic>
        <p:nvPicPr>
          <p:cNvPr id="17" name="그래픽 16" descr="두 번 탭 제스처 윤곽선">
            <a:extLst>
              <a:ext uri="{FF2B5EF4-FFF2-40B4-BE49-F238E27FC236}">
                <a16:creationId xmlns:a16="http://schemas.microsoft.com/office/drawing/2014/main" id="{B06C2815-97E8-4644-95D6-9E2FF0171F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19337" y="1627156"/>
            <a:ext cx="641318" cy="641318"/>
          </a:xfrm>
          <a:prstGeom prst="rect">
            <a:avLst/>
          </a:prstGeom>
        </p:spPr>
      </p:pic>
      <p:pic>
        <p:nvPicPr>
          <p:cNvPr id="18" name="그래픽 17" descr="두 번 탭 제스처 윤곽선">
            <a:extLst>
              <a:ext uri="{FF2B5EF4-FFF2-40B4-BE49-F238E27FC236}">
                <a16:creationId xmlns:a16="http://schemas.microsoft.com/office/drawing/2014/main" id="{54AA6F26-03C2-4ABC-9885-BEA2B2461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72912" y="1010074"/>
            <a:ext cx="623247" cy="6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4A245-6756-4BE9-9B71-EDFF8DF11F49}"/>
              </a:ext>
            </a:extLst>
          </p:cNvPr>
          <p:cNvSpPr txBox="1"/>
          <p:nvPr/>
        </p:nvSpPr>
        <p:spPr>
          <a:xfrm>
            <a:off x="114300" y="110984"/>
            <a:ext cx="177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article-works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48DDDB-C63D-4152-AD44-B844117CE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998" y="858394"/>
            <a:ext cx="4987002" cy="32997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E25DFA-F53B-429C-9FE5-5B20C1AAD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210" y="858394"/>
            <a:ext cx="5221056" cy="3299708"/>
          </a:xfrm>
          <a:prstGeom prst="rect">
            <a:avLst/>
          </a:prstGeom>
        </p:spPr>
      </p:pic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A6B11058-1D2F-4233-A672-A1C792A86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00110"/>
              </p:ext>
            </p:extLst>
          </p:nvPr>
        </p:nvGraphicFramePr>
        <p:xfrm>
          <a:off x="1257301" y="4350162"/>
          <a:ext cx="9839324" cy="226592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35121">
                  <a:extLst>
                    <a:ext uri="{9D8B030D-6E8A-4147-A177-3AD203B41FA5}">
                      <a16:colId xmlns:a16="http://schemas.microsoft.com/office/drawing/2014/main" val="623400222"/>
                    </a:ext>
                  </a:extLst>
                </a:gridCol>
                <a:gridCol w="5889703">
                  <a:extLst>
                    <a:ext uri="{9D8B030D-6E8A-4147-A177-3AD203B41FA5}">
                      <a16:colId xmlns:a16="http://schemas.microsoft.com/office/drawing/2014/main" val="1775767150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040270881"/>
                    </a:ext>
                  </a:extLst>
                </a:gridCol>
              </a:tblGrid>
              <a:tr h="489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 언어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93808"/>
                  </a:ext>
                </a:extLst>
              </a:tr>
              <a:tr h="57098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버튼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hover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버튼에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mouseover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하면 디자인이 변하는 효과 구현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CSS3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8917"/>
                  </a:ext>
                </a:extLst>
              </a:tr>
              <a:tr h="1205883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버튼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click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show all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버튼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모든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를 보여줌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compute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버튼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코딩 관련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를 보여줌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mechanic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버튼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: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기계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관련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project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를 보여줌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JQuery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608272"/>
                  </a:ext>
                </a:extLst>
              </a:tr>
            </a:tbl>
          </a:graphicData>
        </a:graphic>
      </p:graphicFrame>
      <p:pic>
        <p:nvPicPr>
          <p:cNvPr id="16" name="그래픽 15" descr="두 번 탭 제스처 윤곽선">
            <a:extLst>
              <a:ext uri="{FF2B5EF4-FFF2-40B4-BE49-F238E27FC236}">
                <a16:creationId xmlns:a16="http://schemas.microsoft.com/office/drawing/2014/main" id="{9A3FAA14-44E8-4812-AA36-B5FE6441D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15512" y="1086274"/>
            <a:ext cx="623247" cy="623247"/>
          </a:xfrm>
          <a:prstGeom prst="rect">
            <a:avLst/>
          </a:prstGeom>
        </p:spPr>
      </p:pic>
      <p:pic>
        <p:nvPicPr>
          <p:cNvPr id="17" name="그래픽 16" descr="두 번 탭 제스처 윤곽선">
            <a:extLst>
              <a:ext uri="{FF2B5EF4-FFF2-40B4-BE49-F238E27FC236}">
                <a16:creationId xmlns:a16="http://schemas.microsoft.com/office/drawing/2014/main" id="{3179407C-1231-447D-836C-CBF6C51EE7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20987" y="1086274"/>
            <a:ext cx="623247" cy="6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4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54A245-6756-4BE9-9B71-EDFF8DF11F49}"/>
              </a:ext>
            </a:extLst>
          </p:cNvPr>
          <p:cNvSpPr txBox="1"/>
          <p:nvPr/>
        </p:nvSpPr>
        <p:spPr>
          <a:xfrm>
            <a:off x="114300" y="110984"/>
            <a:ext cx="177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article-works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15" name="표 7">
            <a:extLst>
              <a:ext uri="{FF2B5EF4-FFF2-40B4-BE49-F238E27FC236}">
                <a16:creationId xmlns:a16="http://schemas.microsoft.com/office/drawing/2014/main" id="{A6B11058-1D2F-4233-A672-A1C792A86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626843"/>
              </p:ext>
            </p:extLst>
          </p:nvPr>
        </p:nvGraphicFramePr>
        <p:xfrm>
          <a:off x="1257301" y="4350161"/>
          <a:ext cx="9839324" cy="124101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47849">
                  <a:extLst>
                    <a:ext uri="{9D8B030D-6E8A-4147-A177-3AD203B41FA5}">
                      <a16:colId xmlns:a16="http://schemas.microsoft.com/office/drawing/2014/main" val="623400222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1775767150"/>
                    </a:ext>
                  </a:extLst>
                </a:gridCol>
                <a:gridCol w="1666875">
                  <a:extLst>
                    <a:ext uri="{9D8B030D-6E8A-4147-A177-3AD203B41FA5}">
                      <a16:colId xmlns:a16="http://schemas.microsoft.com/office/drawing/2014/main" val="3040270881"/>
                    </a:ext>
                  </a:extLst>
                </a:gridCol>
              </a:tblGrid>
              <a:tr h="5725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 언어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93808"/>
                  </a:ext>
                </a:extLst>
              </a:tr>
              <a:tr h="668466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scroll event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scroll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시 이미지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요소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들이 겹치며 </a:t>
                      </a:r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scrolling </a:t>
                      </a:r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되는 효과 구현 </a:t>
                      </a:r>
                      <a:endParaRPr lang="en-US" altLang="ko-KR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CSS3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8917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4031FC1-9C24-452A-B773-94D23CC51D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3" r="3606"/>
          <a:stretch/>
        </p:blipFill>
        <p:spPr>
          <a:xfrm>
            <a:off x="859884" y="931330"/>
            <a:ext cx="3071873" cy="2840483"/>
          </a:xfrm>
          <a:prstGeom prst="rect">
            <a:avLst/>
          </a:prstGeom>
        </p:spPr>
      </p:pic>
      <p:pic>
        <p:nvPicPr>
          <p:cNvPr id="7" name="그래픽 6" descr="오른쪽 캐럿 단색으로 채워진">
            <a:extLst>
              <a:ext uri="{FF2B5EF4-FFF2-40B4-BE49-F238E27FC236}">
                <a16:creationId xmlns:a16="http://schemas.microsoft.com/office/drawing/2014/main" id="{956462E5-6238-4E16-88D9-32E19560D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84204" y="1930152"/>
            <a:ext cx="914400" cy="9144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FC63C83-DAB9-4761-90DE-90F2AFE47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475" y="886591"/>
            <a:ext cx="2911932" cy="30572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D72E37A-6F0B-4C78-800F-36814B7297B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14" r="1438"/>
          <a:stretch/>
        </p:blipFill>
        <p:spPr>
          <a:xfrm>
            <a:off x="8734702" y="886591"/>
            <a:ext cx="2619098" cy="3057294"/>
          </a:xfrm>
          <a:prstGeom prst="rect">
            <a:avLst/>
          </a:prstGeom>
        </p:spPr>
      </p:pic>
      <p:pic>
        <p:nvPicPr>
          <p:cNvPr id="19" name="그래픽 18" descr="오른쪽 캐럿 단색으로 채워진">
            <a:extLst>
              <a:ext uri="{FF2B5EF4-FFF2-40B4-BE49-F238E27FC236}">
                <a16:creationId xmlns:a16="http://schemas.microsoft.com/office/drawing/2014/main" id="{56DB78D5-F60F-48BF-A089-AF5D813EE1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0302" y="193015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5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DCBA80-4A71-4A82-9EFF-EA47E06D3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4" r="2155"/>
          <a:stretch/>
        </p:blipFill>
        <p:spPr>
          <a:xfrm>
            <a:off x="261168" y="1440724"/>
            <a:ext cx="4381500" cy="40810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16194-3E2E-4B48-9B15-394737D309B2}"/>
              </a:ext>
            </a:extLst>
          </p:cNvPr>
          <p:cNvSpPr txBox="1"/>
          <p:nvPr/>
        </p:nvSpPr>
        <p:spPr>
          <a:xfrm>
            <a:off x="114300" y="110984"/>
            <a:ext cx="1778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3. article-works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표 7">
            <a:extLst>
              <a:ext uri="{FF2B5EF4-FFF2-40B4-BE49-F238E27FC236}">
                <a16:creationId xmlns:a16="http://schemas.microsoft.com/office/drawing/2014/main" id="{592C2907-BEEC-4F0C-897C-16A9AD098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058397"/>
              </p:ext>
            </p:extLst>
          </p:nvPr>
        </p:nvGraphicFramePr>
        <p:xfrm>
          <a:off x="4796608" y="2628900"/>
          <a:ext cx="7172324" cy="127635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2767">
                  <a:extLst>
                    <a:ext uri="{9D8B030D-6E8A-4147-A177-3AD203B41FA5}">
                      <a16:colId xmlns:a16="http://schemas.microsoft.com/office/drawing/2014/main" val="623400222"/>
                    </a:ext>
                  </a:extLst>
                </a:gridCol>
                <a:gridCol w="4196532">
                  <a:extLst>
                    <a:ext uri="{9D8B030D-6E8A-4147-A177-3AD203B41FA5}">
                      <a16:colId xmlns:a16="http://schemas.microsoft.com/office/drawing/2014/main" val="1775767150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040270881"/>
                    </a:ext>
                  </a:extLst>
                </a:gridCol>
              </a:tblGrid>
              <a:tr h="512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구현 언어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393808"/>
                  </a:ext>
                </a:extLst>
              </a:tr>
              <a:tr h="7641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form(input)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서버 연동 전 </a:t>
                      </a:r>
                      <a:r>
                        <a:rPr lang="en-US" altLang="ko-KR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form &amp; input tag </a:t>
                      </a:r>
                      <a:r>
                        <a:rPr lang="ko-KR" altLang="en-US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연습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HTML</a:t>
                      </a:r>
                      <a:endParaRPr lang="ko-KR" altLang="en-US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8089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218518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</TotalTime>
  <Words>223</Words>
  <Application>Microsoft Office PowerPoint</Application>
  <PresentationFormat>와이드스크린</PresentationFormat>
  <Paragraphs>81</Paragraphs>
  <Slides>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가 민지</cp:lastModifiedBy>
  <cp:revision>1238</cp:revision>
  <dcterms:created xsi:type="dcterms:W3CDTF">2021-04-21T15:11:39Z</dcterms:created>
  <dcterms:modified xsi:type="dcterms:W3CDTF">2022-01-17T23:51:53Z</dcterms:modified>
</cp:coreProperties>
</file>